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gif" ContentType="image/gif"/>
  <Default Extension="jpeg" ContentType="image/jpe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72" r:id="rId1"/>
  </p:sldMasterIdLst>
  <p:notesMasterIdLst>
    <p:notesMasterId r:id="rId2"/>
  </p:notesMasterIdLst>
  <p:sldIdLst>
    <p:sldId id="298" r:id="rId3"/>
    <p:sldId id="299" r:id="rId4"/>
    <p:sldId id="300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313" r:id="rId18"/>
    <p:sldId id="314" r:id="rId19"/>
    <p:sldId id="315" r:id="rId20"/>
    <p:sldId id="316" r:id="rId21"/>
    <p:sldId id="317" r:id="rId22"/>
  </p:sldIdLst>
  <p:sldSz type="screen16x9" cy="6858000" cx="12192000"/>
  <p:notesSz cx="6858000" cy="9144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4993" autoAdjust="0"/>
    <p:restoredTop sz="94660"/>
  </p:normalViewPr>
  <p:slideViewPr>
    <p:cSldViewPr snapToGrid="0">
      <p:cViewPr varScale="1">
        <p:scale>
          <a:sx n="69" d="100"/>
          <a:sy n="69" d="100"/>
        </p:scale>
        <p:origin x="378" y="66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tableStyles" Target="tableStyle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gif>
</file>

<file path=ppt/media/image2.jpeg>
</file>

<file path=ppt/media/image3.png>
</file>

<file path=ppt/media/image4.png>
</file>

<file path=ppt/media/image5.png>
</file>

<file path=ppt/media/image6.jpeg>
</file>

<file path=ppt/media/image7.gif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78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7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8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02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60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0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0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6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6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en-US"/>
              <a:t>Click to edit Master title style</a:t>
            </a:r>
          </a:p>
        </p:txBody>
      </p:sp>
      <p:sp>
        <p:nvSpPr>
          <p:cNvPr id="1048647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4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4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61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29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0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3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3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35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6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8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4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4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4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5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0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71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2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7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7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55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656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65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50822-4CE6-493E-8B1C-E4FF22D1093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FD381-ED92-456C-A5C6-F2BFC40DA62B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2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gif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hyperlink" Target="https://www.elprocus.com/wp-content/uploads/2014/02/22.jpg" TargetMode="Externa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dirty="0" lang="en-US">
                <a:solidFill>
                  <a:srgbClr val="FF0000"/>
                </a:solidFill>
              </a:rPr>
              <a:t>Unit V- Introduction to Embedded C</a:t>
            </a:r>
          </a:p>
        </p:txBody>
      </p:sp>
      <p:sp>
        <p:nvSpPr>
          <p:cNvPr id="1048607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dirty="0" lang="en-US"/>
              <a:t>Problem Solving using C- CSE1B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pPr algn="ctr" lvl="1"/>
            <a:r>
              <a:rPr b="1" dirty="0" sz="2000" lang="en-US"/>
              <a:t>Keywords in Embedded C</a:t>
            </a:r>
            <a:endParaRPr dirty="0" sz="2000" lang="en-US"/>
          </a:p>
        </p:txBody>
      </p:sp>
      <p:sp>
        <p:nvSpPr>
          <p:cNvPr id="1048587" name="Content Placeholder 2"/>
          <p:cNvSpPr>
            <a:spLocks noGrp="1"/>
          </p:cNvSpPr>
          <p:nvPr>
            <p:ph idx="1"/>
          </p:nvPr>
        </p:nvSpPr>
        <p:spPr>
          <a:xfrm>
            <a:off x="838200" y="1396134"/>
            <a:ext cx="10515600" cy="4351338"/>
          </a:xfrm>
        </p:spPr>
        <p:txBody>
          <a:bodyPr>
            <a:normAutofit fontScale="96429" lnSpcReduction="10000"/>
          </a:bodyPr>
          <a:p>
            <a:pPr indent="0" marL="0">
              <a:buNone/>
            </a:pP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 Keyword is a special word with a special meaning to the compiler (a C Compiler for example, is a software that is used to convert program written in C to Machine Code). For example, if we take the Keil’s Cx51 Compiler (a popular C Compiler for 8051 based Microcontrollers) the following are some of the keywords:</a:t>
            </a:r>
          </a:p>
          <a:p>
            <a:pPr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bit</a:t>
            </a:r>
          </a:p>
          <a:p>
            <a:pPr lvl="0"/>
            <a:r>
              <a:rPr dirty="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endParaRPr dirty="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dirty="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sfr</a:t>
            </a:r>
            <a:endParaRPr dirty="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small</a:t>
            </a:r>
          </a:p>
          <a:p>
            <a:pPr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large</a:t>
            </a:r>
          </a:p>
        </p:txBody>
      </p:sp>
      <p:sp>
        <p:nvSpPr>
          <p:cNvPr id="1048682" name=""/>
          <p:cNvSpPr txBox="1"/>
          <p:nvPr/>
        </p:nvSpPr>
        <p:spPr>
          <a:xfrm>
            <a:off x="4096000" y="3219450"/>
            <a:ext cx="4000000" cy="510540"/>
          </a:xfrm>
          <a:prstGeom prst="rect"/>
        </p:spPr>
        <p:txBody>
          <a:bodyPr rtlCol="0" wrap="square">
            <a:spAutoFit/>
          </a:bodyPr>
          <a:p>
            <a:r>
              <a:rPr sz="2800" lang="en-GB">
                <a:solidFill>
                  <a:srgbClr val="000000"/>
                </a:solidFill>
              </a:rPr>
              <a:t/>
            </a:r>
            <a:endParaRPr sz="2800" lang="en-GB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1048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4"/>
                                        <p:tgtEl>
                                          <p:spTgt spid="1048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9"/>
                                        <p:tgtEl>
                                          <p:spTgt spid="1048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0"/>
                                        <p:tgtEl>
                                          <p:spTgt spid="1048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1">
                      <p:stCondLst>
                        <p:cond delay="indefinite"/>
                      </p:stCondLst>
                      <p:childTnLst>
                        <p:par>
                          <p:cTn fill="hold" id="2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3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5"/>
                                        <p:tgtEl>
                                          <p:spTgt spid="1048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6"/>
                                        <p:tgtEl>
                                          <p:spTgt spid="1048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7">
                      <p:stCondLst>
                        <p:cond delay="indefinite"/>
                      </p:stCondLst>
                      <p:childTnLst>
                        <p:par>
                          <p:cTn fill="hold" id="28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1"/>
                                        <p:tgtEl>
                                          <p:spTgt spid="1048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2"/>
                                        <p:tgtEl>
                                          <p:spTgt spid="1048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3">
                      <p:stCondLst>
                        <p:cond delay="indefinite"/>
                      </p:stCondLst>
                      <p:childTnLst>
                        <p:par>
                          <p:cTn fill="hold" id="3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7"/>
                                        <p:tgtEl>
                                          <p:spTgt spid="10485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8"/>
                                        <p:tgtEl>
                                          <p:spTgt spid="10485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8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pPr algn="ctr" lvl="1"/>
            <a:r>
              <a:rPr dirty="0" sz="2000" lang="en-US"/>
              <a:t>Basic Structure of an Embedded C Program </a:t>
            </a:r>
          </a:p>
        </p:txBody>
      </p:sp>
      <p:sp>
        <p:nvSpPr>
          <p:cNvPr id="1048589" name="Content Placeholder 2"/>
          <p:cNvSpPr>
            <a:spLocks noGrp="1"/>
          </p:cNvSpPr>
          <p:nvPr>
            <p:ph idx="1"/>
          </p:nvPr>
        </p:nvSpPr>
        <p:spPr>
          <a:xfrm>
            <a:off x="838200" y="1396134"/>
            <a:ext cx="10515600" cy="4351338"/>
          </a:xfrm>
        </p:spPr>
        <p:txBody>
          <a:bodyPr>
            <a:normAutofit/>
          </a:bodyPr>
          <a:p>
            <a:pPr indent="-346075" lvl="1" marL="346075"/>
            <a:r>
              <a:rPr dirty="0" lang="en-US"/>
              <a:t>Multiline Comments . . . . . Denoted using /*……*/</a:t>
            </a:r>
          </a:p>
          <a:p>
            <a:pPr lvl="0"/>
            <a:r>
              <a:rPr dirty="0" lang="en-US"/>
              <a:t> Single Line Comments . . . . . Denoted using //</a:t>
            </a:r>
          </a:p>
          <a:p>
            <a:pPr lvl="0"/>
            <a:r>
              <a:rPr dirty="0" lang="en-US"/>
              <a:t> Preprocessor Directives . . . . . #include&lt;…&gt; or #define</a:t>
            </a:r>
          </a:p>
          <a:p>
            <a:pPr lvl="0"/>
            <a:r>
              <a:rPr dirty="0" lang="en-US"/>
              <a:t> Global Variables . . . . . Accessible anywhere in the program</a:t>
            </a:r>
          </a:p>
          <a:p>
            <a:pPr lvl="0"/>
            <a:r>
              <a:rPr dirty="0" lang="en-US"/>
              <a:t> Function Declarations . . . . . Declaring Function</a:t>
            </a:r>
          </a:p>
          <a:p>
            <a:pPr lvl="0"/>
            <a:r>
              <a:rPr dirty="0" lang="en-US"/>
              <a:t>Main Function</a:t>
            </a:r>
          </a:p>
        </p:txBody>
      </p:sp>
      <p:sp>
        <p:nvSpPr>
          <p:cNvPr id="1048590" name="Rectangle 3"/>
          <p:cNvSpPr/>
          <p:nvPr/>
        </p:nvSpPr>
        <p:spPr>
          <a:xfrm>
            <a:off x="4738254" y="1414562"/>
            <a:ext cx="6096000" cy="5425440"/>
          </a:xfrm>
          <a:prstGeom prst="rect"/>
          <a:solidFill>
            <a:schemeClr val="tx2">
              <a:lumMod val="40000"/>
              <a:lumOff val="60000"/>
            </a:schemeClr>
          </a:solidFill>
        </p:spPr>
        <p:txBody>
          <a:bodyPr>
            <a:spAutoFit/>
          </a:bodyPr>
          <a:p>
            <a:pPr lvl="1"/>
            <a:r>
              <a:rPr dirty="0" lang="en-US"/>
              <a:t>Main Function . . . . . Main Function, execution begins here</a:t>
            </a:r>
            <a:br>
              <a:rPr dirty="0" lang="en-US"/>
            </a:br>
            <a:r>
              <a:rPr dirty="0" lang="en-US"/>
              <a:t>{</a:t>
            </a:r>
            <a:br>
              <a:rPr dirty="0" lang="en-US"/>
            </a:br>
            <a:r>
              <a:rPr dirty="0" lang="en-US"/>
              <a:t>Local Variables . . . . . Variables confined to main function</a:t>
            </a:r>
            <a:br>
              <a:rPr dirty="0" lang="en-US"/>
            </a:br>
            <a:r>
              <a:rPr dirty="0" lang="en-US" err="1"/>
              <a:t>Function</a:t>
            </a:r>
            <a:r>
              <a:rPr dirty="0" lang="en-US"/>
              <a:t> Calls . . . . . Calling other Functions</a:t>
            </a:r>
            <a:br>
              <a:rPr dirty="0" lang="en-US"/>
            </a:br>
            <a:r>
              <a:rPr dirty="0" lang="en-US"/>
              <a:t>Infinite Loop . . . . . Like while(1) or for(;;)</a:t>
            </a:r>
            <a:br>
              <a:rPr dirty="0" lang="en-US"/>
            </a:br>
            <a:r>
              <a:rPr dirty="0" lang="en-US"/>
              <a:t>Statements . . . . .</a:t>
            </a:r>
            <a:br>
              <a:rPr dirty="0" lang="en-US"/>
            </a:br>
            <a:r>
              <a:rPr dirty="0" lang="en-US"/>
              <a:t>….</a:t>
            </a:r>
            <a:br>
              <a:rPr dirty="0" lang="en-US"/>
            </a:br>
            <a:r>
              <a:rPr dirty="0" lang="en-US"/>
              <a:t>….</a:t>
            </a:r>
            <a:br>
              <a:rPr dirty="0" lang="en-US"/>
            </a:br>
            <a:r>
              <a:rPr dirty="0" lang="en-US"/>
              <a:t>}</a:t>
            </a:r>
          </a:p>
          <a:p>
            <a:pPr lvl="0"/>
            <a:r>
              <a:rPr dirty="0" lang="en-US"/>
              <a:t> </a:t>
            </a:r>
          </a:p>
          <a:p>
            <a:pPr lvl="1"/>
            <a:r>
              <a:rPr dirty="0" lang="en-US"/>
              <a:t>Function Definitions . . . . . Defining the Functions</a:t>
            </a:r>
            <a:br>
              <a:rPr dirty="0" lang="en-US"/>
            </a:br>
            <a:r>
              <a:rPr dirty="0" lang="en-US"/>
              <a:t>{</a:t>
            </a:r>
            <a:br>
              <a:rPr dirty="0" lang="en-US"/>
            </a:br>
            <a:r>
              <a:rPr dirty="0" lang="en-US"/>
              <a:t>Local Variables . . . . . Local Variables confined to this Function</a:t>
            </a:r>
            <a:br>
              <a:rPr dirty="0" lang="en-US"/>
            </a:br>
            <a:r>
              <a:rPr dirty="0" lang="en-US"/>
              <a:t>Statements . . . . .</a:t>
            </a:r>
            <a:br>
              <a:rPr dirty="0" lang="en-US"/>
            </a:br>
            <a:r>
              <a:rPr dirty="0" lang="en-US"/>
              <a:t>….</a:t>
            </a:r>
            <a:br>
              <a:rPr dirty="0" lang="en-US"/>
            </a:br>
            <a:r>
              <a:rPr dirty="0" lang="en-US"/>
              <a:t>….</a:t>
            </a:r>
            <a:br>
              <a:rPr dirty="0" lang="en-US"/>
            </a:br>
            <a:r>
              <a:rPr dirty="0" lang="en-US"/>
              <a:t>}</a:t>
            </a: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10485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4"/>
                                        <p:tgtEl>
                                          <p:spTgt spid="10485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9"/>
                                        <p:tgtEl>
                                          <p:spTgt spid="10485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0"/>
                                        <p:tgtEl>
                                          <p:spTgt spid="10485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1">
                      <p:stCondLst>
                        <p:cond delay="indefinite"/>
                      </p:stCondLst>
                      <p:childTnLst>
                        <p:par>
                          <p:cTn fill="hold" id="2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3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5"/>
                                        <p:tgtEl>
                                          <p:spTgt spid="10485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6"/>
                                        <p:tgtEl>
                                          <p:spTgt spid="10485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7">
                      <p:stCondLst>
                        <p:cond delay="indefinite"/>
                      </p:stCondLst>
                      <p:childTnLst>
                        <p:par>
                          <p:cTn fill="hold" id="28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1"/>
                                        <p:tgtEl>
                                          <p:spTgt spid="10485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2"/>
                                        <p:tgtEl>
                                          <p:spTgt spid="10485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3">
                      <p:stCondLst>
                        <p:cond delay="indefinite"/>
                      </p:stCondLst>
                      <p:childTnLst>
                        <p:par>
                          <p:cTn fill="hold" id="3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7"/>
                                        <p:tgtEl>
                                          <p:spTgt spid="10485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8"/>
                                        <p:tgtEl>
                                          <p:spTgt spid="10485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9">
                      <p:stCondLst>
                        <p:cond delay="indefinite"/>
                      </p:stCondLst>
                      <p:childTnLst>
                        <p:par>
                          <p:cTn fill="hold" id="4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43"/>
                                        <p:tgtEl>
                                          <p:spTgt spid="1048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44"/>
                                        <p:tgtEl>
                                          <p:spTgt spid="1048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89" grpId="0" build="p"/>
      <p:bldP spid="104859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Example</a:t>
            </a:r>
          </a:p>
        </p:txBody>
      </p:sp>
      <p:sp>
        <p:nvSpPr>
          <p:cNvPr id="1048594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dirty="0" lang="en-US"/>
          </a:p>
        </p:txBody>
      </p:sp>
      <p:pic>
        <p:nvPicPr>
          <p:cNvPr id="2097153" name="Picture 4" descr="Basics of Embedded C Program Image 1"/>
          <p:cNvPicPr>
            <a:picLocks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2161309" y="1510145"/>
            <a:ext cx="7703127" cy="4602048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Example</a:t>
            </a:r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dirty="0" lang="en-US"/>
          </a:p>
        </p:txBody>
      </p:sp>
      <p:pic>
        <p:nvPicPr>
          <p:cNvPr id="2097155" name="Picture 3"/>
          <p:cNvPicPr>
            <a:picLocks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3366654" y="680430"/>
            <a:ext cx="6643255" cy="5197071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Example</a:t>
            </a:r>
          </a:p>
        </p:txBody>
      </p:sp>
      <p:pic>
        <p:nvPicPr>
          <p:cNvPr id="2097159" name="Picture 2" descr="led-flash-light-program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3367088" y="1123950"/>
            <a:ext cx="5970876" cy="5043462"/>
          </a:xfrm>
          <a:prstGeom prst="rect"/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Example</a:t>
            </a:r>
          </a:p>
        </p:txBody>
      </p:sp>
      <p:pic>
        <p:nvPicPr>
          <p:cNvPr id="2097160" name="Picture 2" descr="port-configure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959426" y="1430049"/>
            <a:ext cx="4642725" cy="1998951"/>
          </a:xfrm>
          <a:prstGeom prst="rect"/>
          <a:noFill/>
        </p:spPr>
      </p:pic>
      <p:pic>
        <p:nvPicPr>
          <p:cNvPr id="2097161" name="Picture 4" descr="port-pin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6827261" y="1134774"/>
            <a:ext cx="2028825" cy="3590925"/>
          </a:xfrm>
          <a:prstGeom prst="rect"/>
          <a:noFill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2097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2097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Example</a:t>
            </a:r>
          </a:p>
        </p:txBody>
      </p:sp>
      <p:pic>
        <p:nvPicPr>
          <p:cNvPr id="2097162" name="Picture 4" descr="Basics of Embedded C Program Image 2"/>
          <p:cNvPicPr>
            <a:picLocks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3826453" y="485775"/>
            <a:ext cx="7143750" cy="5886450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Rectangle 2"/>
          <p:cNvSpPr/>
          <p:nvPr/>
        </p:nvSpPr>
        <p:spPr>
          <a:xfrm>
            <a:off x="346364" y="528062"/>
            <a:ext cx="6096000" cy="6329938"/>
          </a:xfrm>
          <a:prstGeom prst="rect"/>
        </p:spPr>
        <p:txBody>
          <a:bodyPr>
            <a:spAutoFit/>
          </a:bodyPr>
          <a:p>
            <a:pPr>
              <a:spcAft>
                <a:spcPts val="1950"/>
              </a:spcAft>
            </a:pPr>
            <a:r>
              <a:rPr dirty="0" sz="1600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compiler is a part of the Keil µVision IDE. The program is shown below.</a:t>
            </a:r>
            <a:endParaRPr dirty="0" sz="1600" 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950"/>
              </a:spcAft>
            </a:pP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#include&lt;reg51.h&gt; </a:t>
            </a: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Preprocessor Directive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delay (int); </a:t>
            </a: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Delay Function Declaration</a:t>
            </a:r>
            <a:endParaRPr dirty="0" sz="1600" 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950"/>
              </a:spcAft>
            </a:pP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main(void) </a:t>
            </a: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Main Function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P1 = 0x00;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/* Making PORT1 pins LOW. All the LEDs are OFF.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(P1 is PORT1, as defined in reg51.h) */</a:t>
            </a:r>
            <a:endParaRPr dirty="0" sz="1600" 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950"/>
              </a:spcAft>
            </a:pP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while(1) </a:t>
            </a: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infinite loop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P1 = 0xFF; </a:t>
            </a: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Making PORT1 Pins HIGH i.e. LEDs are ON.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delay(1000);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/* Calling Delay function with Function parameter as 1000.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will cause a delay of 1000mS i.e. 1 second */</a:t>
            </a:r>
            <a:endParaRPr dirty="0" sz="1600" 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950"/>
              </a:spcAft>
            </a:pP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P1 = 0x00; </a:t>
            </a:r>
            <a:r>
              <a:rPr dirty="0" sz="160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Making PORT1 Pins LOW i.e. LEDs are OFF.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delay(1000);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br>
              <a:rPr dirty="0" sz="160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160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dirty="0" sz="1600" 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950"/>
              </a:spcAft>
            </a:pPr>
            <a:endParaRPr dirty="0" sz="1600" 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1" name="Rectangle 3"/>
          <p:cNvSpPr/>
          <p:nvPr/>
        </p:nvSpPr>
        <p:spPr>
          <a:xfrm>
            <a:off x="6442364" y="1027906"/>
            <a:ext cx="5749636" cy="4760278"/>
          </a:xfrm>
          <a:prstGeom prst="rect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>
              <a:spcAft>
                <a:spcPts val="1950"/>
              </a:spcAft>
            </a:pP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delay (int d) </a:t>
            </a:r>
            <a:r>
              <a:rPr dirty="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Delay Function Definition</a:t>
            </a:r>
            <a:b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b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unsigned int </a:t>
            </a:r>
            <a:r>
              <a:rPr dirty="0" i="1" lang="en-US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=0; </a:t>
            </a:r>
            <a:r>
              <a:rPr dirty="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Local Variable. Accessible only in this function.</a:t>
            </a:r>
            <a:b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i="1" lang="en-US">
                <a:solidFill>
                  <a:srgbClr val="008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/* This following step is responsible for causing delay of 1000mS (or as per the value entered while calling the delay function) */</a:t>
            </a:r>
            <a:endParaRPr dirty="0" 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950"/>
              </a:spcAft>
            </a:pP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for(;d&gt;0;d–)</a:t>
            </a:r>
            <a:b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b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for(</a:t>
            </a:r>
            <a:r>
              <a:rPr dirty="0" i="1" lang="en-US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=250;i&gt;0;i – -);</a:t>
            </a:r>
            <a:b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for(</a:t>
            </a:r>
            <a:r>
              <a:rPr dirty="0" i="1" lang="en-US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=248;i&gt;0;i – -);</a:t>
            </a:r>
            <a:b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b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i="1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dirty="0" 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950"/>
              </a:spcAft>
            </a:pPr>
            <a:r>
              <a:rPr dirty="0" lang="en-US">
                <a:solidFill>
                  <a:srgbClr val="6666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dirty="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Example</a:t>
            </a:r>
          </a:p>
        </p:txBody>
      </p:sp>
      <p:pic>
        <p:nvPicPr>
          <p:cNvPr id="2097163" name="Picture 3" descr="Image result for embedded c example"/>
          <p:cNvPicPr>
            <a:picLocks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3124199" y="623455"/>
            <a:ext cx="7723910" cy="5869419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Example</a:t>
            </a:r>
          </a:p>
        </p:txBody>
      </p:sp>
      <p:pic>
        <p:nvPicPr>
          <p:cNvPr id="2097164" name="Picture 4" descr="Image result for traffic light control program in embedded c"/>
          <p:cNvPicPr>
            <a:picLocks noChangeAspect="1" noChangeArrowheads="1" noCrop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992188" y="0"/>
            <a:ext cx="10207625" cy="6858000"/>
          </a:xfrm>
          <a:prstGeom prst="rect"/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p>
            <a:r>
              <a:rPr b="1" dirty="0" lang="en-US"/>
              <a:t>INTRODUCTION TO EMBEDDED C</a:t>
            </a:r>
            <a:br>
              <a:rPr dirty="0" lang="en-US"/>
            </a:br>
            <a:endParaRPr dirty="0" lang="en-US"/>
          </a:p>
        </p:txBody>
      </p:sp>
      <p:sp>
        <p:nvSpPr>
          <p:cNvPr id="1048609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indent="0" marL="0">
              <a:buNone/>
            </a:pPr>
            <a:r>
              <a:rPr dirty="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Structure of embedded C program - Data Types - Operators - Statements - Functions - Keil C Compiler</a:t>
            </a:r>
          </a:p>
          <a:p>
            <a:pPr indent="0" marL="0">
              <a:buNone/>
            </a:pPr>
            <a:endParaRPr dirty="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marL="0">
              <a:buNone/>
            </a:pPr>
            <a:r>
              <a:rPr b="1" dirty="0" lang="en-IN" u="sng">
                <a:latin typeface="Times New Roman" panose="02020603050405020304" pitchFamily="18" charset="0"/>
                <a:cs typeface="Times New Roman" panose="02020603050405020304" pitchFamily="18" charset="0"/>
              </a:rPr>
              <a:t>Practical component:</a:t>
            </a:r>
            <a:endParaRPr b="1" dirty="0" lang="en-US" u="sng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Simple programs using embedded C</a:t>
            </a:r>
            <a:endParaRPr dirty="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Rectangle 2"/>
          <p:cNvSpPr/>
          <p:nvPr/>
        </p:nvSpPr>
        <p:spPr>
          <a:xfrm>
            <a:off x="554182" y="368578"/>
            <a:ext cx="8548255" cy="5509200"/>
          </a:xfrm>
          <a:prstGeom prst="rect"/>
        </p:spPr>
        <p:txBody>
          <a:bodyPr wrap="square">
            <a:spAutoFit/>
          </a:bodyPr>
          <a:p>
            <a:r>
              <a:rPr dirty="0" sz="1600" lang="en-US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#include&lt;reg51.h&gt; </a:t>
            </a:r>
            <a:endParaRPr dirty="0" sz="1600" lang="en-US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R1=P1^0;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Y1=P1^1;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G1=P1^2;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R2=P1^3;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Y2=P1^4;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G2=P1^5;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R3=P2^0;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Y3=P2^1;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G3=P2^2;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R4=P2^3;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Y4=P2^4;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sbit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G4=P2^5;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" marR="0">
              <a:spcBef>
                <a:spcPts val="0"/>
              </a:spcBef>
              <a:spcAft>
                <a:spcPts val="0"/>
              </a:spcAft>
            </a:pPr>
            <a:r>
              <a:rPr dirty="0" sz="1600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b="1" dirty="0" sz="1600" lang="en-US" err="1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msdelay</a:t>
            </a:r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(unsigned int t) </a:t>
            </a:r>
            <a:endParaRPr b="1" dirty="0" sz="1600" lang="en-US">
              <a:solidFill>
                <a:schemeClr val="accent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endParaRPr b="1" dirty="0" sz="1600" lang="en-US">
              <a:solidFill>
                <a:schemeClr val="accent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b="1" dirty="0" sz="1600" lang="en-US" err="1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i,j</a:t>
            </a:r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endParaRPr b="1" dirty="0" sz="1600" lang="en-US">
              <a:solidFill>
                <a:schemeClr val="accent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k=100*t; </a:t>
            </a:r>
            <a:endParaRPr b="1" dirty="0" sz="1600" lang="en-US">
              <a:solidFill>
                <a:schemeClr val="accent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for(</a:t>
            </a:r>
            <a:r>
              <a:rPr b="1" dirty="0" sz="1600" lang="en-US" err="1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=0;i&lt;</a:t>
            </a:r>
            <a:r>
              <a:rPr b="1" dirty="0" sz="1600" lang="en-US" err="1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k;i</a:t>
            </a:r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++) </a:t>
            </a:r>
            <a:endParaRPr b="1" dirty="0" sz="1600" lang="en-US">
              <a:solidFill>
                <a:schemeClr val="accent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for(j=0;j&lt;1275;j++); </a:t>
            </a:r>
            <a:endParaRPr b="1" dirty="0" sz="1600" lang="en-US">
              <a:solidFill>
                <a:schemeClr val="accent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b="1" dirty="0" sz="1600" lang="en-US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b="1" dirty="0" sz="1600" lang="en-US">
              <a:solidFill>
                <a:schemeClr val="accent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" marR="0">
              <a:spcBef>
                <a:spcPts val="0"/>
              </a:spcBef>
              <a:spcAft>
                <a:spcPts val="0"/>
              </a:spcAft>
            </a:pPr>
            <a:r>
              <a:rPr dirty="0" sz="1600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endParaRPr dirty="0" sz="1600" lang="en-US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48625" name="Rectangle 5"/>
          <p:cNvSpPr/>
          <p:nvPr/>
        </p:nvSpPr>
        <p:spPr>
          <a:xfrm>
            <a:off x="3422074" y="368578"/>
            <a:ext cx="6096000" cy="6494085"/>
          </a:xfrm>
          <a:prstGeom prst="rect"/>
        </p:spPr>
        <p:txBody>
          <a:bodyPr>
            <a:spAutoFit/>
          </a:bodyPr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phase1()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R1=1;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R2=1;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G3=1;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R4=1;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msdelay</a:t>
            </a:r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(25);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G3=0;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Y3=1;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Y1=1;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msdelay</a:t>
            </a:r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(5);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phase2()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G1=1;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R2=1;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R3=1;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R4=1;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msdelay</a:t>
            </a:r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(25);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G1=0;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Y1=1;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Y2=1;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msdelay</a:t>
            </a:r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(5);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B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dirty="0" sz="1600" lang="en-US">
              <a:solidFill>
                <a:srgbClr val="00B05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" marR="0">
              <a:spcBef>
                <a:spcPts val="0"/>
              </a:spcBef>
              <a:spcAft>
                <a:spcPts val="0"/>
              </a:spcAft>
            </a:pP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dirty="0" sz="1600" lang="en-US">
              <a:solidFill>
                <a:srgbClr val="0070C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48626" name="Rectangle 6"/>
          <p:cNvSpPr/>
          <p:nvPr/>
        </p:nvSpPr>
        <p:spPr>
          <a:xfrm>
            <a:off x="8257311" y="308978"/>
            <a:ext cx="6096000" cy="6296596"/>
          </a:xfrm>
          <a:prstGeom prst="rect"/>
        </p:spPr>
        <p:txBody>
          <a:bodyPr>
            <a:spAutoFit/>
          </a:bodyPr>
          <a:p>
            <a:pPr marL="28575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dirty="0" lang="en-US">
                <a:solidFill>
                  <a:srgbClr val="0070C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void clear()</a:t>
            </a:r>
            <a:endParaRPr dirty="0" sz="2800" lang="en-US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dirty="0" lang="en-US">
                <a:solidFill>
                  <a:srgbClr val="0070C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dirty="0" sz="2800" lang="en-US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70C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P1=0x00; </a:t>
            </a:r>
            <a:endParaRPr dirty="0" sz="2800" lang="en-US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70C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P2=0x00; </a:t>
            </a:r>
            <a:endParaRPr dirty="0" sz="2800" lang="en-US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dirty="0" lang="en-US">
                <a:solidFill>
                  <a:srgbClr val="0070C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dirty="0" sz="2800" lang="en-US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dirty="0" lang="en-US">
              <a:solidFill>
                <a:srgbClr val="000000"/>
              </a:solidFill>
              <a:latin typeface="inherit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void main()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{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while(1)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{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clear();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phase1();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clear();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phase2();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clear();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phase3();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clear();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phase4();  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}  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dirty="0" sz="2800"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lang="en-US">
                <a:solidFill>
                  <a:srgbClr val="000000"/>
                </a:solidFill>
                <a:latin typeface="inherit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dirty="0" lang="en-US"/>
          </a:p>
        </p:txBody>
      </p:sp>
      <p:sp>
        <p:nvSpPr>
          <p:cNvPr id="1048627" name="Rectangle 8"/>
          <p:cNvSpPr/>
          <p:nvPr/>
        </p:nvSpPr>
        <p:spPr>
          <a:xfrm>
            <a:off x="5756565" y="419265"/>
            <a:ext cx="6096000" cy="6186309"/>
          </a:xfrm>
          <a:prstGeom prst="rect"/>
        </p:spPr>
        <p:txBody>
          <a:bodyPr>
            <a:spAutoFit/>
          </a:bodyPr>
          <a:p>
            <a:pPr marL="28575" marR="0">
              <a:spcBef>
                <a:spcPts val="0"/>
              </a:spcBef>
              <a:spcAft>
                <a:spcPts val="0"/>
              </a:spcAft>
            </a:pP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phase3()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R1=1;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G2=1;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R3=1;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R4=1;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msdelay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(25);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G2=0;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Y2=1;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Y4=1;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msdelay</a:t>
            </a:r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(5);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dirty="0" sz="1600" lang="en-US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" marR="0">
              <a:spcBef>
                <a:spcPts val="0"/>
              </a:spcBef>
              <a:spcAft>
                <a:spcPts val="0"/>
              </a:spcAft>
            </a:pPr>
            <a:r>
              <a:rPr dirty="0" sz="1600"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phase4()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R1=1;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R2=1;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R3=1;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G4=1;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msdelay</a:t>
            </a:r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(25);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G4=0;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G2=1;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Y3=1;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 err="1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msdelay</a:t>
            </a:r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(5);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dirty="0" sz="1600" lang="en-US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dirty="0" sz="1600" lang="en-US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4"/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9"/>
                                        <p:tgtEl>
                                          <p:spTgt spid="1048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0"/>
                                        <p:tgtEl>
                                          <p:spTgt spid="1048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1">
                      <p:stCondLst>
                        <p:cond delay="indefinite"/>
                      </p:stCondLst>
                      <p:childTnLst>
                        <p:par>
                          <p:cTn fill="hold" id="2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3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5"/>
                                        <p:tgtEl>
                                          <p:spTgt spid="10486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6"/>
                                        <p:tgtEl>
                                          <p:spTgt spid="10486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7">
                      <p:stCondLst>
                        <p:cond delay="indefinite"/>
                      </p:stCondLst>
                      <p:childTnLst>
                        <p:par>
                          <p:cTn fill="hold" id="28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1"/>
                                        <p:tgtEl>
                                          <p:spTgt spid="1048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2"/>
                                        <p:tgtEl>
                                          <p:spTgt spid="1048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3">
                      <p:stCondLst>
                        <p:cond delay="indefinite"/>
                      </p:stCondLst>
                      <p:childTnLst>
                        <p:par>
                          <p:cTn fill="hold" id="3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7"/>
                                        <p:tgtEl>
                                          <p:spTgt spid="10486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8"/>
                                        <p:tgtEl>
                                          <p:spTgt spid="10486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9">
                      <p:stCondLst>
                        <p:cond delay="indefinite"/>
                      </p:stCondLst>
                      <p:childTnLst>
                        <p:par>
                          <p:cTn fill="hold" id="4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43"/>
                                        <p:tgtEl>
                                          <p:spTgt spid="10486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44"/>
                                        <p:tgtEl>
                                          <p:spTgt spid="10486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5">
                      <p:stCondLst>
                        <p:cond delay="indefinite"/>
                      </p:stCondLst>
                      <p:childTnLst>
                        <p:par>
                          <p:cTn fill="hold" id="4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49"/>
                                        <p:tgtEl>
                                          <p:spTgt spid="10486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50"/>
                                        <p:tgtEl>
                                          <p:spTgt spid="10486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51">
                      <p:stCondLst>
                        <p:cond delay="indefinite"/>
                      </p:stCondLst>
                      <p:childTnLst>
                        <p:par>
                          <p:cTn fill="hold" id="5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3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55"/>
                                        <p:tgtEl>
                                          <p:spTgt spid="10486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56"/>
                                        <p:tgtEl>
                                          <p:spTgt spid="10486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57">
                      <p:stCondLst>
                        <p:cond delay="indefinite"/>
                      </p:stCondLst>
                      <p:childTnLst>
                        <p:par>
                          <p:cTn fill="hold" id="58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61"/>
                                        <p:tgtEl>
                                          <p:spTgt spid="10486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62"/>
                                        <p:tgtEl>
                                          <p:spTgt spid="10486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63">
                      <p:stCondLst>
                        <p:cond delay="indefinite"/>
                      </p:stCondLst>
                      <p:childTnLst>
                        <p:par>
                          <p:cTn fill="hold" id="6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6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67"/>
                                        <p:tgtEl>
                                          <p:spTgt spid="10486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68"/>
                                        <p:tgtEl>
                                          <p:spTgt spid="10486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69">
                      <p:stCondLst>
                        <p:cond delay="indefinite"/>
                      </p:stCondLst>
                      <p:childTnLst>
                        <p:par>
                          <p:cTn fill="hold" id="7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7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3"/>
                                        <p:tgtEl>
                                          <p:spTgt spid="10486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74"/>
                                        <p:tgtEl>
                                          <p:spTgt spid="10486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75">
                      <p:stCondLst>
                        <p:cond delay="indefinite"/>
                      </p:stCondLst>
                      <p:childTnLst>
                        <p:par>
                          <p:cTn fill="hold" id="7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7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9"/>
                                        <p:tgtEl>
                                          <p:spTgt spid="10486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0"/>
                                        <p:tgtEl>
                                          <p:spTgt spid="10486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1">
                      <p:stCondLst>
                        <p:cond delay="indefinite"/>
                      </p:stCondLst>
                      <p:childTnLst>
                        <p:par>
                          <p:cTn fill="hold" id="8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83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85"/>
                                        <p:tgtEl>
                                          <p:spTgt spid="10486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6"/>
                                        <p:tgtEl>
                                          <p:spTgt spid="10486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7">
                      <p:stCondLst>
                        <p:cond delay="indefinite"/>
                      </p:stCondLst>
                      <p:childTnLst>
                        <p:par>
                          <p:cTn fill="hold" id="88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8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91"/>
                                        <p:tgtEl>
                                          <p:spTgt spid="10486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92"/>
                                        <p:tgtEl>
                                          <p:spTgt spid="10486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3">
                      <p:stCondLst>
                        <p:cond delay="indefinite"/>
                      </p:stCondLst>
                      <p:childTnLst>
                        <p:par>
                          <p:cTn fill="hold" id="9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9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97"/>
                                        <p:tgtEl>
                                          <p:spTgt spid="104862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98"/>
                                        <p:tgtEl>
                                          <p:spTgt spid="104862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9">
                      <p:stCondLst>
                        <p:cond delay="indefinite"/>
                      </p:stCondLst>
                      <p:childTnLst>
                        <p:par>
                          <p:cTn fill="hold" id="10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0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03"/>
                                        <p:tgtEl>
                                          <p:spTgt spid="104862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04"/>
                                        <p:tgtEl>
                                          <p:spTgt spid="104862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5">
                      <p:stCondLst>
                        <p:cond delay="indefinite"/>
                      </p:stCondLst>
                      <p:childTnLst>
                        <p:par>
                          <p:cTn fill="hold" id="10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0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09"/>
                                        <p:tgtEl>
                                          <p:spTgt spid="104862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10"/>
                                        <p:tgtEl>
                                          <p:spTgt spid="104862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11">
                      <p:stCondLst>
                        <p:cond delay="indefinite"/>
                      </p:stCondLst>
                      <p:childTnLst>
                        <p:par>
                          <p:cTn fill="hold" id="11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3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15"/>
                                        <p:tgtEl>
                                          <p:spTgt spid="104862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16"/>
                                        <p:tgtEl>
                                          <p:spTgt spid="104862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17">
                      <p:stCondLst>
                        <p:cond delay="indefinite"/>
                      </p:stCondLst>
                      <p:childTnLst>
                        <p:par>
                          <p:cTn fill="hold" id="118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21"/>
                                        <p:tgtEl>
                                          <p:spTgt spid="104862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22"/>
                                        <p:tgtEl>
                                          <p:spTgt spid="104862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23">
                      <p:stCondLst>
                        <p:cond delay="indefinite"/>
                      </p:stCondLst>
                      <p:childTnLst>
                        <p:par>
                          <p:cTn fill="hold" id="12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2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27"/>
                                        <p:tgtEl>
                                          <p:spTgt spid="104862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28"/>
                                        <p:tgtEl>
                                          <p:spTgt spid="104862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29">
                      <p:stCondLst>
                        <p:cond delay="indefinite"/>
                      </p:stCondLst>
                      <p:childTnLst>
                        <p:par>
                          <p:cTn fill="hold" id="13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3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3"/>
                                        <p:tgtEl>
                                          <p:spTgt spid="104862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34"/>
                                        <p:tgtEl>
                                          <p:spTgt spid="104862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25" grpId="0"/>
      <p:bldP spid="1048626" grpId="0" build="p"/>
      <p:bldP spid="10486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p>
            <a:r>
              <a:rPr b="1" dirty="0" lang="en-US"/>
              <a:t>INTRODUCTION TO EMBEDDED C</a:t>
            </a:r>
            <a:br>
              <a:rPr dirty="0" lang="en-US"/>
            </a:br>
            <a:endParaRPr dirty="0" lang="en-US"/>
          </a:p>
        </p:txBody>
      </p:sp>
      <p:sp>
        <p:nvSpPr>
          <p:cNvPr id="1048611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 for Microcontrollers</a:t>
            </a:r>
          </a:p>
          <a:p>
            <a:pPr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From High- level languages, C is the closest to assembly languages</a:t>
            </a:r>
          </a:p>
          <a:p>
            <a:pPr lvl="1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bit manipulation instructions</a:t>
            </a:r>
          </a:p>
          <a:p>
            <a:pPr lvl="1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pointers (indirect addressing)</a:t>
            </a:r>
          </a:p>
          <a:p>
            <a:pPr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Most microcontrollers have available C compilers </a:t>
            </a:r>
          </a:p>
          <a:p>
            <a:pPr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Writing in C simplifies code development for large projects.</a:t>
            </a:r>
          </a:p>
          <a:p>
            <a:endParaRPr dirty="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2" name="Rectangle 3"/>
          <p:cNvSpPr/>
          <p:nvPr/>
        </p:nvSpPr>
        <p:spPr>
          <a:xfrm>
            <a:off x="685800" y="4868600"/>
            <a:ext cx="10515600" cy="709233"/>
          </a:xfrm>
          <a:prstGeom prst="rect"/>
        </p:spPr>
        <p:txBody>
          <a:bodyPr wrap="square">
            <a:spAutoFit/>
          </a:bodyPr>
          <a:p>
            <a:pPr algn="just" indent="457200">
              <a:lnSpc>
                <a:spcPct val="115000"/>
              </a:lnSpc>
              <a:spcAft>
                <a:spcPts val="1000"/>
              </a:spcAft>
            </a:pPr>
            <a:r>
              <a:rPr dirty="0" lang="en-US">
                <a:solidFill>
                  <a:srgbClr val="FF0000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Whenever the conventional “C” language and its extensions are used for programming embedded systems, it is referred to as “Embedded C” programming.</a:t>
            </a:r>
            <a:endParaRPr dirty="0" lang="en-US">
              <a:solidFill>
                <a:srgbClr val="FF0000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 dirty="0" lang="en-US"/>
              <a:t>Differences between C and Embedded C</a:t>
            </a:r>
            <a:endParaRPr dirty="0" lang="en-US"/>
          </a:p>
        </p:txBody>
      </p:sp>
      <p:pic>
        <p:nvPicPr>
          <p:cNvPr id="2097156" name="Picture 3"/>
          <p:cNvPicPr>
            <a:picLocks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1842654" y="2092036"/>
            <a:ext cx="6590867" cy="3934691"/>
          </a:xfrm>
          <a:prstGeom prst="rect"/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 dirty="0" lang="en-US"/>
              <a:t>Differences between C and Embedded C</a:t>
            </a:r>
            <a:endParaRPr dirty="0" lang="en-US"/>
          </a:p>
        </p:txBody>
      </p:sp>
      <p:pic>
        <p:nvPicPr>
          <p:cNvPr id="2097157" name="Picture 4" descr="Differences between C and Embedded C">
            <a:hlinkClick r:id="rId1"/>
          </p:cNvPr>
          <p:cNvPicPr>
            <a:picLocks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1690254" y="2616834"/>
            <a:ext cx="7301345" cy="3077383"/>
          </a:xfrm>
          <a:prstGeom prst="rect"/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b="1" dirty="0" lang="en-US"/>
              <a:t>Data types</a:t>
            </a:r>
            <a:endParaRPr dirty="0" lang="en-US"/>
          </a:p>
        </p:txBody>
      </p:sp>
      <p:sp>
        <p:nvSpPr>
          <p:cNvPr id="104861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fontAlgn="base"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data type refers to an extensive system for declaring variables of different types like integer, character, float, etc. The embedded C software uses four data types that are used to store data in the memory.</a:t>
            </a:r>
          </a:p>
          <a:p>
            <a:pPr fontAlgn="base"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‘char’ is used to store any single character; ‘int’ is used to store integer value, and ‘float’ is used to store any precision floating point value.</a:t>
            </a:r>
          </a:p>
          <a:p>
            <a:pPr fontAlgn="base" lvl="0"/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size and range of different data types on a 32-bit machine is given in the following table. The size and range may vary on machines with different word sizes.</a:t>
            </a:r>
          </a:p>
          <a:p>
            <a:endParaRPr dirty="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8" name="Picture 3"/>
          <p:cNvPicPr>
            <a:picLocks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2286000" y="1394907"/>
            <a:ext cx="6663257" cy="5212773"/>
          </a:xfrm>
          <a:prstGeom prst="rect"/>
          <a:noFill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pPr algn="ctr" lvl="1"/>
            <a:r>
              <a:rPr b="1" dirty="0" sz="2000" lang="en-US"/>
              <a:t>OPERATORS - Arithmetic operations</a:t>
            </a:r>
            <a:endParaRPr dirty="0" sz="2000" lang="en-US"/>
          </a:p>
        </p:txBody>
      </p:sp>
      <p:sp>
        <p:nvSpPr>
          <p:cNvPr id="1048600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8571" lnSpcReduction="20000"/>
          </a:bodyPr>
          <a:p>
            <a:r>
              <a:rPr dirty="0" lang="en-US"/>
              <a:t>int </a:t>
            </a:r>
            <a:r>
              <a:rPr dirty="0" lang="en-US" err="1"/>
              <a:t>i</a:t>
            </a:r>
            <a:r>
              <a:rPr dirty="0" lang="en-US"/>
              <a:t>, j, k; // 32-bit signed integers</a:t>
            </a:r>
          </a:p>
          <a:p>
            <a:r>
              <a:rPr dirty="0" lang="en-US"/>
              <a:t>uint8_t </a:t>
            </a:r>
            <a:r>
              <a:rPr dirty="0" lang="en-US" err="1"/>
              <a:t>m,n,p</a:t>
            </a:r>
            <a:r>
              <a:rPr dirty="0" lang="en-US"/>
              <a:t>; // 8-bit unsigned numbers</a:t>
            </a:r>
          </a:p>
          <a:p>
            <a:r>
              <a:rPr dirty="0" lang="en-US" err="1"/>
              <a:t>i</a:t>
            </a:r>
            <a:r>
              <a:rPr dirty="0" lang="en-US"/>
              <a:t> = j + k; // add 32-bit integers</a:t>
            </a:r>
          </a:p>
          <a:p>
            <a:r>
              <a:rPr dirty="0" lang="en-US"/>
              <a:t>m = n - 5; // subtract 8-bit numbers</a:t>
            </a:r>
          </a:p>
          <a:p>
            <a:r>
              <a:rPr dirty="0" lang="en-US"/>
              <a:t>j = </a:t>
            </a:r>
            <a:r>
              <a:rPr dirty="0" lang="en-US" err="1"/>
              <a:t>i</a:t>
            </a:r>
            <a:r>
              <a:rPr dirty="0" lang="en-US"/>
              <a:t> * k; // multiply 32-bit integers</a:t>
            </a:r>
          </a:p>
          <a:p>
            <a:r>
              <a:rPr dirty="0" lang="en-US"/>
              <a:t>m = n / p; // quotient of 8-bit divide</a:t>
            </a:r>
          </a:p>
          <a:p>
            <a:r>
              <a:rPr dirty="0" lang="en-US"/>
              <a:t>m = n % p; // remainder of 8-bit divide</a:t>
            </a:r>
          </a:p>
          <a:p>
            <a:r>
              <a:rPr dirty="0" lang="en-US" err="1"/>
              <a:t>i</a:t>
            </a:r>
            <a:r>
              <a:rPr dirty="0" lang="en-US"/>
              <a:t> = (j + k) * (</a:t>
            </a:r>
            <a:r>
              <a:rPr dirty="0" lang="en-US" err="1"/>
              <a:t>i</a:t>
            </a:r>
            <a:r>
              <a:rPr dirty="0" lang="en-US"/>
              <a:t> – 2); //arithmetic expression</a:t>
            </a:r>
          </a:p>
          <a:p>
            <a:r>
              <a:rPr dirty="0" lang="en-US"/>
              <a:t>*, /, % are higher in precedence than +, - (higher precedence applied 1st)</a:t>
            </a:r>
          </a:p>
          <a:p>
            <a:r>
              <a:rPr dirty="0" lang="en-US"/>
              <a:t>Example: j * k + m / n = (j * k) + (m / n)</a:t>
            </a:r>
          </a:p>
          <a:p>
            <a:r>
              <a:rPr dirty="0" lang="en-US"/>
              <a:t>Floating-point formats are not directly supported by Cortex-M3 CPUs.</a:t>
            </a:r>
          </a:p>
          <a:p>
            <a:pPr indent="0" marL="0">
              <a:buNone/>
            </a:pPr>
            <a:endParaRPr dirty="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10486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4"/>
                                        <p:tgtEl>
                                          <p:spTgt spid="10486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9"/>
                                        <p:tgtEl>
                                          <p:spTgt spid="10486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0"/>
                                        <p:tgtEl>
                                          <p:spTgt spid="10486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1">
                      <p:stCondLst>
                        <p:cond delay="indefinite"/>
                      </p:stCondLst>
                      <p:childTnLst>
                        <p:par>
                          <p:cTn fill="hold" id="2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3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5"/>
                                        <p:tgtEl>
                                          <p:spTgt spid="10486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6"/>
                                        <p:tgtEl>
                                          <p:spTgt spid="10486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7">
                      <p:stCondLst>
                        <p:cond delay="indefinite"/>
                      </p:stCondLst>
                      <p:childTnLst>
                        <p:par>
                          <p:cTn fill="hold" id="28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1"/>
                                        <p:tgtEl>
                                          <p:spTgt spid="10486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2"/>
                                        <p:tgtEl>
                                          <p:spTgt spid="10486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3">
                      <p:stCondLst>
                        <p:cond delay="indefinite"/>
                      </p:stCondLst>
                      <p:childTnLst>
                        <p:par>
                          <p:cTn fill="hold" id="3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7"/>
                                        <p:tgtEl>
                                          <p:spTgt spid="10486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8"/>
                                        <p:tgtEl>
                                          <p:spTgt spid="10486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9">
                      <p:stCondLst>
                        <p:cond delay="indefinite"/>
                      </p:stCondLst>
                      <p:childTnLst>
                        <p:par>
                          <p:cTn fill="hold" id="4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43"/>
                                        <p:tgtEl>
                                          <p:spTgt spid="10486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44"/>
                                        <p:tgtEl>
                                          <p:spTgt spid="10486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5">
                      <p:stCondLst>
                        <p:cond delay="indefinite"/>
                      </p:stCondLst>
                      <p:childTnLst>
                        <p:par>
                          <p:cTn fill="hold" id="4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49"/>
                                        <p:tgtEl>
                                          <p:spTgt spid="10486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50"/>
                                        <p:tgtEl>
                                          <p:spTgt spid="10486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51">
                      <p:stCondLst>
                        <p:cond delay="indefinite"/>
                      </p:stCondLst>
                      <p:childTnLst>
                        <p:par>
                          <p:cTn fill="hold" id="5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3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55"/>
                                        <p:tgtEl>
                                          <p:spTgt spid="10486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56"/>
                                        <p:tgtEl>
                                          <p:spTgt spid="10486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57">
                      <p:stCondLst>
                        <p:cond delay="indefinite"/>
                      </p:stCondLst>
                      <p:childTnLst>
                        <p:par>
                          <p:cTn fill="hold" id="58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9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61"/>
                                        <p:tgtEl>
                                          <p:spTgt spid="10486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62"/>
                                        <p:tgtEl>
                                          <p:spTgt spid="10486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63">
                      <p:stCondLst>
                        <p:cond delay="indefinite"/>
                      </p:stCondLst>
                      <p:childTnLst>
                        <p:par>
                          <p:cTn fill="hold" id="6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6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67"/>
                                        <p:tgtEl>
                                          <p:spTgt spid="10486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68"/>
                                        <p:tgtEl>
                                          <p:spTgt spid="10486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pPr algn="ctr" lvl="1"/>
            <a:r>
              <a:rPr b="1" dirty="0" sz="2000" lang="en-US"/>
              <a:t>OPERATORS - logical operators</a:t>
            </a:r>
            <a:endParaRPr dirty="0" sz="2000" lang="en-US"/>
          </a:p>
        </p:txBody>
      </p:sp>
      <p:sp>
        <p:nvSpPr>
          <p:cNvPr id="104859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lvl="1"/>
            <a:r>
              <a:rPr b="1" dirty="0" lang="en-US"/>
              <a:t>Bit-parallel </a:t>
            </a:r>
            <a:r>
              <a:rPr dirty="0" lang="en-US"/>
              <a:t>(bitwise) logical operators produce n-bit results of the corresponding logical operation: &amp; (AND) | (OR) ^ (XOR) ~ (Complement</a:t>
            </a:r>
            <a:endParaRPr dirty="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4" name="Picture 3"/>
          <p:cNvPicPr>
            <a:picLocks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2867891" y="2792254"/>
            <a:ext cx="4252825" cy="2749564"/>
          </a:xfrm>
          <a:prstGeom prst="rect"/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9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pPr algn="ctr" lvl="1"/>
            <a:r>
              <a:rPr b="1" dirty="0" sz="2000" lang="en-US"/>
              <a:t>OPERATORS - Shift operators</a:t>
            </a:r>
            <a:endParaRPr dirty="0" sz="2000" lang="en-US"/>
          </a:p>
        </p:txBody>
      </p:sp>
      <p:sp>
        <p:nvSpPr>
          <p:cNvPr id="1048592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x &gt;&gt; y (right shift operand x by y bit positions) </a:t>
            </a:r>
          </a:p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x &lt;&lt; y (left shift operand x by y bit positions) </a:t>
            </a:r>
          </a:p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Vacated bits are filled with 0’s. </a:t>
            </a:r>
          </a:p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Shift right/left fast way to multiply/divide by power of 2</a:t>
            </a:r>
          </a:p>
        </p:txBody>
      </p:sp>
      <p:pic>
        <p:nvPicPr>
          <p:cNvPr id="2097152" name="Picture 4"/>
          <p:cNvPicPr>
            <a:picLocks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1108364" y="1825625"/>
            <a:ext cx="8146472" cy="3840883"/>
          </a:xfrm>
          <a:prstGeom prst="rect"/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10485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4"/>
                                        <p:tgtEl>
                                          <p:spTgt spid="10485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7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9"/>
                                        <p:tgtEl>
                                          <p:spTgt spid="10485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0"/>
                                        <p:tgtEl>
                                          <p:spTgt spid="10485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1">
                      <p:stCondLst>
                        <p:cond delay="indefinite"/>
                      </p:stCondLst>
                      <p:childTnLst>
                        <p:par>
                          <p:cTn fill="hold" id="2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3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5"/>
                                        <p:tgtEl>
                                          <p:spTgt spid="10485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6"/>
                                        <p:tgtEl>
                                          <p:spTgt spid="10485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7">
                      <p:stCondLst>
                        <p:cond delay="indefinite"/>
                      </p:stCondLst>
                      <p:childTnLst>
                        <p:par>
                          <p:cTn fill="hold" id="28">
                            <p:stCondLst>
                              <p:cond delay="0"/>
                            </p:stCondLst>
                            <p:childTnLst>
                              <p:par>
                                <p:cTn fill="hold" id="29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31"/>
                                        <p:tgtEl>
                                          <p:spTgt spid="2097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32"/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3"/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9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Unit V- Embedded C</dc:title>
  <dc:creator>Ramesh</dc:creator>
  <cp:lastModifiedBy>Ramesh</cp:lastModifiedBy>
  <dcterms:created xsi:type="dcterms:W3CDTF">2019-10-30T20:39:06Z</dcterms:created>
  <dcterms:modified xsi:type="dcterms:W3CDTF">2019-11-28T05:24:18Z</dcterms:modified>
</cp:coreProperties>
</file>